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0" r:id="rId5"/>
  </p:sldMasterIdLst>
  <p:notesMasterIdLst>
    <p:notesMasterId r:id="rId19"/>
  </p:notesMasterIdLst>
  <p:sldIdLst>
    <p:sldId id="292" r:id="rId6"/>
    <p:sldId id="353" r:id="rId7"/>
    <p:sldId id="354" r:id="rId8"/>
    <p:sldId id="355" r:id="rId9"/>
    <p:sldId id="294" r:id="rId10"/>
    <p:sldId id="291" r:id="rId11"/>
    <p:sldId id="259" r:id="rId12"/>
    <p:sldId id="257" r:id="rId13"/>
    <p:sldId id="356" r:id="rId14"/>
    <p:sldId id="357" r:id="rId15"/>
    <p:sldId id="358" r:id="rId16"/>
    <p:sldId id="359" r:id="rId17"/>
    <p:sldId id="36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F6E4F-FEAF-4F05-A7A9-94ABAD16B923}" type="datetimeFigureOut">
              <a:rPr lang="en-US" smtClean="0"/>
              <a:t>8/11/25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27E70-FAD0-4479-A893-F8051F396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67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9000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564B3-62E2-64FC-7AFD-57F0AAD5F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C1E74-9092-7B6D-16EA-AFF6EF2EEE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8C049-E377-D4A3-C00D-F8AF6A7FE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86A20-A7DF-C151-C46D-B2FE27F9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071B5-1196-1A44-78B0-9523197E6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202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7F50A-7C69-EB8E-4BA6-3A5D83682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5B453-28E6-FBD8-815A-B910A08DE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C56A9-5EDF-E8EC-621B-BA6EDAEAE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63F46-E372-B63D-020C-74787626F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1265-534F-4FB2-6CE8-28A909A17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6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4674C-6E25-4308-6C0C-4686332F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35380-6C5A-AE15-F435-95A193FF0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101FA-58A2-FDBD-50D9-416837570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10E10-91B6-ECBE-91D5-AB222BBC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7BF26-1F8A-D86E-13D1-8FE72E64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89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1312A-AD3E-BC6B-BC00-B37BC50A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04B14-EC2C-2A01-7E63-386A4507B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825AFA-A244-F60B-D18D-E5D7FDBD5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9FC461-F843-B668-91F4-1F25B3572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9319D3-36E3-C9DD-CF3E-F09F5643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83020-4FE9-C9C1-E769-B16BC5DF2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86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5ED7D-5014-5946-3820-951B30445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4B6DB5-D946-60AE-CCF8-C438E7768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5E973-3D61-3BAF-D85A-89D9EFCEDA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2F997B-42EB-28AA-A0B7-3DB7B566FF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207268-4045-129B-412E-EC26128197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95D294-BB97-686C-82C8-0AD7D249E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603FCF-0995-2282-F8ED-5AFA91B70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0AA80D-34DE-2FE3-D7C2-15860CFD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39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7D207-5F68-61AE-A065-7686280D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B54B40-1269-F6D1-FD78-69FA0AA8A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BC3DED-0F11-4D0D-97CA-38D693E3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E8C7CB-535B-1EE8-F354-5420759A3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2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43EBB2-F9B8-2346-6EB9-69F22CF0C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5E445-3753-6C93-6375-A6DEC7E03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1B6AD-AB03-7EC1-C9CC-E9A333154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711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9E89F-8673-7DF7-6543-3880578DF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80C87-E7D6-ED61-60C4-6A742D176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2BD9A-F88A-ADF4-EC84-42BD85252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CEB90-518B-6E71-701D-0A052E182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7BEDD-963D-A36B-CDE5-9612C5F77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784E4-D592-817B-AE6D-1DC5EB77C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42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C22DE-CB2B-655C-2149-7C760A97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AA43D1-3340-60D3-CADF-A6C08BD937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94CB8-9667-8467-CAFE-D49CC8B1AA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19CE67-0951-311E-4AB2-05B18E052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B87C12-A554-459D-390A-F0C902F42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97B676-6478-8A1A-D83C-EE313BA9A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94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599E7-0E82-561C-11ED-D6DDC35BE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B3DCF6-4BD7-0A40-98E9-DE67A8539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561C0-0D5B-CFF0-B2C9-F3E632E97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F416A-E427-DA1B-9438-41000B8F8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18E0B-837B-7E7B-8C33-7844DA0EF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49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871828-1DB7-BF84-25A7-4F83D62C8E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A29FBC-0F65-8788-DD9E-41B030539A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ADD93-937C-8B6B-B870-EEA739EAE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B65D3-3945-0257-2CBF-17AD65401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E0DA3-D15B-8562-819E-980FFD7E0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0181F-15CB-4423-ABF2-50888C3C129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CCEB7-D7FA-43DA-AD26-10E4F21D10C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331367-75D0-2E70-3C80-0FE3452DE26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43313" y="44451"/>
            <a:ext cx="1032319" cy="103231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F8469E-6B13-1D38-D9EC-478A3C64C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B59E3-6E55-357A-A701-3A4926D61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4B5EE-A79E-0FF0-C0F1-8A6E745C0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38C7AA-E112-4FA0-99B0-DDE9D9DF35ED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18398-7172-F523-8C16-C04E21848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ED8B2-8494-293A-EB34-075C2AFB3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DA411D-6659-43B8-81A8-AAFF2954F55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1EDB7C-3FEB-219D-41EF-7C3A4A302D7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69640" y="6739"/>
            <a:ext cx="958936" cy="95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9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6" y="72006"/>
            <a:ext cx="3806158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/>
          <p:nvPr/>
        </p:nvSpPr>
        <p:spPr>
          <a:xfrm>
            <a:off x="5455255" y="6234002"/>
            <a:ext cx="3672408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5BEA4C-5EFA-4465-AE6E-FE3A01008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758" y="1234816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Name-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05757" y="3585529"/>
            <a:ext cx="6400800" cy="1752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10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Qatar Musculoskeletal 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Ultrasound Course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Intermediate level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183F016-4C7D-4F71-82E8-8A024EDC61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4"/>
          <a:stretch/>
        </p:blipFill>
        <p:spPr>
          <a:xfrm>
            <a:off x="5391288" y="3549768"/>
            <a:ext cx="3752711" cy="29777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8">
            <a:extLst>
              <a:ext uri="{FF2B5EF4-FFF2-40B4-BE49-F238E27FC236}">
                <a16:creationId xmlns:a16="http://schemas.microsoft.com/office/drawing/2014/main" id="{E02239D2-A05D-4A1C-9F06-FBA7FC730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19A53B-F962-48AA-B191-3E8CFA426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961931"/>
            <a:ext cx="6738937" cy="1118394"/>
          </a:xfrm>
        </p:spPr>
        <p:txBody>
          <a:bodyPr anchor="t">
            <a:normAutofit/>
          </a:bodyPr>
          <a:lstStyle/>
          <a:p>
            <a:r>
              <a:rPr lang="en-US" sz="3500"/>
              <a:t>Application requirement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8B4126-E09B-42DE-9B26-A135961AF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40" y="54134"/>
            <a:ext cx="3143758" cy="81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23CE7-C364-4E7E-B9F0-A5D7E482E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237" y="1847849"/>
            <a:ext cx="7496175" cy="4254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000"/>
              <a:t>You are required to submit at least total 30 images- normal or some pathology, for the following joint regions: </a:t>
            </a:r>
          </a:p>
          <a:p>
            <a:pPr marL="0" indent="0">
              <a:buNone/>
            </a:pPr>
            <a:r>
              <a:rPr lang="de-CH" sz="2000"/>
              <a:t>[each joint 5-8 different scans]</a:t>
            </a:r>
          </a:p>
          <a:p>
            <a:pPr marL="628650" lvl="1" indent="-228600">
              <a:buFont typeface="+mj-lt"/>
              <a:buAutoNum type="arabicPeriod"/>
            </a:pPr>
            <a:r>
              <a:rPr lang="de-CH" sz="2000"/>
              <a:t>Shoulder </a:t>
            </a:r>
          </a:p>
          <a:p>
            <a:pPr marL="628650" lvl="1" indent="-228600">
              <a:buFont typeface="+mj-lt"/>
              <a:buAutoNum type="arabicPeriod"/>
            </a:pPr>
            <a:r>
              <a:rPr lang="de-CH" sz="2000"/>
              <a:t>Elbow </a:t>
            </a:r>
          </a:p>
          <a:p>
            <a:pPr marL="628650" lvl="1" indent="-228600">
              <a:buFont typeface="+mj-lt"/>
              <a:buAutoNum type="arabicPeriod"/>
            </a:pPr>
            <a:r>
              <a:rPr lang="de-CH" sz="2000"/>
              <a:t>Wrist &amp; Hand</a:t>
            </a:r>
          </a:p>
          <a:p>
            <a:pPr marL="628650" lvl="1" indent="-228600">
              <a:buFont typeface="+mj-lt"/>
              <a:buAutoNum type="arabicPeriod"/>
            </a:pPr>
            <a:r>
              <a:rPr lang="de-CH" sz="2000"/>
              <a:t>Hip</a:t>
            </a:r>
          </a:p>
          <a:p>
            <a:pPr marL="628650" lvl="1" indent="-228600">
              <a:buFont typeface="+mj-lt"/>
              <a:buAutoNum type="arabicPeriod"/>
            </a:pPr>
            <a:r>
              <a:rPr lang="de-CH" sz="2000"/>
              <a:t>Knee</a:t>
            </a:r>
          </a:p>
          <a:p>
            <a:pPr marL="628650" lvl="1" indent="-228600">
              <a:buFont typeface="+mj-lt"/>
              <a:buAutoNum type="arabicPeriod"/>
            </a:pPr>
            <a:r>
              <a:rPr lang="de-CH" sz="2000"/>
              <a:t>Ankle &amp; Foot</a:t>
            </a:r>
          </a:p>
          <a:p>
            <a:pPr marL="628650" lvl="1" indent="-228600">
              <a:buFont typeface="+mj-lt"/>
              <a:buAutoNum type="arabicPeriod"/>
            </a:pPr>
            <a:endParaRPr lang="de-CH" sz="2000"/>
          </a:p>
          <a:p>
            <a:pPr marL="400050" lvl="1" indent="0">
              <a:buNone/>
            </a:pPr>
            <a:r>
              <a:rPr lang="de-CH" sz="2000" b="1"/>
              <a:t>Size not more than 25MB</a:t>
            </a:r>
          </a:p>
          <a:p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87942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6948-3367-4DE0-A674-5CC1FF283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/>
              <a:t>Application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27D95-5B88-4111-AC77-6723CB568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23728"/>
            <a:ext cx="8229600" cy="4525963"/>
          </a:xfrm>
        </p:spPr>
        <p:txBody>
          <a:bodyPr/>
          <a:lstStyle/>
          <a:p>
            <a:r>
              <a:rPr lang="de-CH" sz="2400"/>
              <a:t>Please use the following powerpoint slides to insert the legend to the examination of the different joint regions. </a:t>
            </a:r>
          </a:p>
          <a:p>
            <a:r>
              <a:rPr lang="de-CH" sz="2400"/>
              <a:t>To add more slide pages, please «Copy and Paste» the slides to insert similar slides.</a:t>
            </a:r>
          </a:p>
          <a:p>
            <a:pPr marL="0" indent="0">
              <a:buNone/>
            </a:pPr>
            <a:r>
              <a:rPr lang="de-CH" sz="2400"/>
              <a:t>Thank you!</a:t>
            </a:r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2597BB-5DFE-4AC5-9BF8-1AB9C8E15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36" y="80871"/>
            <a:ext cx="3143758" cy="81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097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E8CC6-751D-4496-BF5A-337D59B09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12" y="75181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/>
              <a:t>Application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41E1D-2297-4444-B6AE-CE86A6CA2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12" y="1894812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GB"/>
              <a:t>The scans per joint regions should include all relevant structures learned in the Basic course</a:t>
            </a:r>
          </a:p>
          <a:p>
            <a:r>
              <a:rPr lang="en-GB"/>
              <a:t>The EULAR Ultrasound Scanning Guide can be used as a reference. [http://ultrasound.eular.org/#/home]</a:t>
            </a:r>
          </a:p>
          <a:p>
            <a:r>
              <a:rPr lang="en-GB"/>
              <a:t>Each slide must include both a longitudinal and transverse ultrasound scan demonstrating a particular anatomical structure</a:t>
            </a:r>
          </a:p>
          <a:p>
            <a:r>
              <a:rPr lang="en-GB"/>
              <a:t>Each ultrasound image should include the initials of the bony landmarks and the most relevant structures that appear in the scan</a:t>
            </a:r>
          </a:p>
          <a:p>
            <a:r>
              <a:rPr lang="en-GB"/>
              <a:t>A legend to the scan must be provided, including the anatomical area and scanning plane </a:t>
            </a:r>
          </a:p>
          <a:p>
            <a:r>
              <a:rPr lang="en-GB"/>
              <a:t>Images must not contain patient data.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0F99F-E111-450F-A78F-7AF839EFA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45" y="49336"/>
            <a:ext cx="3143758" cy="81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9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058" y="98072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/>
              <a:t>Application requirement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196" y="206084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/>
              <a:t>Check before you send: </a:t>
            </a:r>
          </a:p>
          <a:p>
            <a:pPr lvl="1"/>
            <a:r>
              <a:rPr lang="en-GB" sz="2400"/>
              <a:t>Is the essential information presented?</a:t>
            </a:r>
          </a:p>
          <a:p>
            <a:pPr lvl="1"/>
            <a:r>
              <a:rPr lang="en-GB" sz="2400"/>
              <a:t>Do slides ONLY show relevant data (remove all other)</a:t>
            </a:r>
          </a:p>
          <a:p>
            <a:pPr lvl="1"/>
            <a:r>
              <a:rPr lang="en-GB" sz="2400"/>
              <a:t>Make sure NO patient data is shown</a:t>
            </a:r>
          </a:p>
          <a:p>
            <a:pPr lvl="1"/>
            <a:r>
              <a:rPr lang="en-GB" sz="2400"/>
              <a:t>Have you included both a longitudinal and a transverse scan? – important for evaluation</a:t>
            </a:r>
          </a:p>
          <a:p>
            <a:pPr lvl="1"/>
            <a:r>
              <a:rPr lang="en-GB" sz="2400"/>
              <a:t>Plain, white background slides are preferred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BAE52-84BA-41AD-963A-DF23C86DA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36" y="112721"/>
            <a:ext cx="3423218" cy="88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8395" y="742262"/>
            <a:ext cx="8229600" cy="504056"/>
          </a:xfrm>
        </p:spPr>
        <p:txBody>
          <a:bodyPr>
            <a:noAutofit/>
          </a:bodyPr>
          <a:lstStyle/>
          <a:p>
            <a:r>
              <a:rPr lang="en-US" sz="3200" dirty="0"/>
              <a:t>Example</a:t>
            </a:r>
            <a:r>
              <a:rPr lang="en-US" sz="2400" dirty="0"/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375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93" y="3015705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46217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pic>
        <p:nvPicPr>
          <p:cNvPr id="2054" name="Picture 6" descr="Image result for ultrasound images of shoulder joi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95" y="2507581"/>
            <a:ext cx="432048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ultrasound images of longitudinal biceps tend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95" y="2507581"/>
            <a:ext cx="35745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82962" y="4349818"/>
            <a:ext cx="21813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Longitudinal Biceps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10</a:t>
            </a:r>
            <a:r>
              <a:rPr lang="en-US" sz="2000" baseline="30000" dirty="0"/>
              <a:t>th</a:t>
            </a:r>
            <a:r>
              <a:rPr lang="en-US" sz="2000" dirty="0"/>
              <a:t> QMUSC intermediate course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/>
              <a:t>Shoulder, example- </a:t>
            </a:r>
          </a:p>
          <a:p>
            <a:pPr lvl="1"/>
            <a:r>
              <a:rPr lang="en-GB"/>
              <a:t>Biceps- Transverse and Longitudinal </a:t>
            </a:r>
          </a:p>
          <a:p>
            <a:pPr lvl="1"/>
            <a:r>
              <a:rPr lang="en-GB"/>
              <a:t>Subscapularis-  Transverse and Longitudinal </a:t>
            </a:r>
          </a:p>
          <a:p>
            <a:pPr lvl="1"/>
            <a:r>
              <a:rPr lang="en-GB"/>
              <a:t>Supraspinatus, Infraspinatus- Transverse and longitudinal </a:t>
            </a:r>
          </a:p>
          <a:p>
            <a:pPr lvl="1"/>
            <a:r>
              <a:rPr lang="en-GB"/>
              <a:t>Glenohumeral Joint, AC joints- Transverse and longitudinal </a:t>
            </a:r>
          </a:p>
          <a:p>
            <a:pPr marL="457200" lvl="1" indent="0">
              <a:buNone/>
            </a:pPr>
            <a:r>
              <a:rPr lang="en-GB"/>
              <a:t> You can choose the most important images. </a:t>
            </a:r>
          </a:p>
          <a:p>
            <a:pPr marL="457200" lvl="1" indent="0">
              <a:buNone/>
            </a:pPr>
            <a:r>
              <a:rPr lang="en-GB"/>
              <a:t>  2 images can be pasted in one  page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7" y="44624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2000">
                <a:solidFill>
                  <a:srgbClr val="FF0000"/>
                </a:solidFill>
              </a:rPr>
            </a:br>
            <a:r>
              <a:rPr lang="en-US" sz="4000"/>
              <a:t>Shoulder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462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2000">
                <a:solidFill>
                  <a:srgbClr val="FF0000"/>
                </a:solidFill>
              </a:rPr>
            </a:br>
            <a:r>
              <a:rPr lang="en-US" sz="4000"/>
              <a:t>Elbow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696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748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Hand/wrist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85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2000">
                <a:solidFill>
                  <a:srgbClr val="FF0000"/>
                </a:solidFill>
              </a:rPr>
            </a:br>
            <a:r>
              <a:rPr lang="en-US" sz="4000"/>
              <a:t>Hip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432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45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Knee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724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8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Ankle/foot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547"/>
            <a:ext cx="3105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96952"/>
            <a:ext cx="4712568" cy="128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/>
          <p:nvPr/>
        </p:nvSpPr>
        <p:spPr>
          <a:xfrm>
            <a:off x="0" y="5877272"/>
            <a:ext cx="372788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6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5EC8CF7CF19459E1F4FB582C8049F" ma:contentTypeVersion="1" ma:contentTypeDescription="Create a new document." ma:contentTypeScope="" ma:versionID="efeb9ca7f04c74afa1b082232f56318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1475061-7B80-4BA8-9078-9E55D605DC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4EEE42-1247-4570-9A96-97405B49416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59BF53BE-8C1A-45E5-82F6-8F3516A3ACEF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</ds:schemaRefs>
</ds:datastoreItem>
</file>

<file path=docMetadata/LabelInfo.xml><?xml version="1.0" encoding="utf-8"?>
<clbl:labelList xmlns:clbl="http://schemas.microsoft.com/office/2020/mipLabelMetadata">
  <clbl:label id="{573f5887-035d-4765-8d10-97aaac8deb4a}" enabled="1" method="Standard" siteId="{f08ae827-76a0-4eda-8325-df208f3835a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320</Words>
  <Application>Microsoft Office PowerPoint</Application>
  <PresentationFormat>On-screen Show 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Custom Design</vt:lpstr>
      <vt:lpstr>Name-</vt:lpstr>
      <vt:lpstr>Application requirement</vt:lpstr>
      <vt:lpstr>Application requirement</vt:lpstr>
      <vt:lpstr>Application requirement</vt:lpstr>
      <vt:lpstr>Application requirement</vt:lpstr>
      <vt:lpstr>Example </vt:lpstr>
      <vt:lpstr> 10th QMUSC intermediate course</vt:lpstr>
      <vt:lpstr> Shoulder</vt:lpstr>
      <vt:lpstr> Elbow</vt:lpstr>
      <vt:lpstr>Hand/wrist</vt:lpstr>
      <vt:lpstr> Hip</vt:lpstr>
      <vt:lpstr>Knee</vt:lpstr>
      <vt:lpstr>Ankle/foot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Description</dc:title>
  <dc:creator>Dr. Izzat A.M. Khanjar</dc:creator>
  <cp:lastModifiedBy>Ibrahim Abdulmomen</cp:lastModifiedBy>
  <cp:revision>3</cp:revision>
  <dcterms:created xsi:type="dcterms:W3CDTF">2019-04-18T10:43:00Z</dcterms:created>
  <dcterms:modified xsi:type="dcterms:W3CDTF">2025-08-11T12:35:52Z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1033-11.2.0.10296</vt:lpwstr>
  </property>
  <property fmtid="{D5CDD505-2E9C-101B-9397-08002B2CF9AE}" pid="3" name="ICV">
    <vt:lpwstr>B7AE921B41EB4B41A59CBB084555D656</vt:lpwstr>
  </property>
  <property fmtid="{D5CDD505-2E9C-101B-9397-08002B2CF9AE}" pid="4" name="MSIP_Label_573f5887-035d-4765-8d10-97aaac8deb4a_Enabled">
    <vt:lpwstr>true</vt:lpwstr>
  </property>
  <property fmtid="{D5CDD505-2E9C-101B-9397-08002B2CF9AE}" pid="5" name="MSIP_Label_573f5887-035d-4765-8d10-97aaac8deb4a_SetDate">
    <vt:lpwstr>2021-09-20T05:27:02Z</vt:lpwstr>
  </property>
  <property fmtid="{D5CDD505-2E9C-101B-9397-08002B2CF9AE}" pid="6" name="MSIP_Label_573f5887-035d-4765-8d10-97aaac8deb4a_Method">
    <vt:lpwstr>Standard</vt:lpwstr>
  </property>
  <property fmtid="{D5CDD505-2E9C-101B-9397-08002B2CF9AE}" pid="7" name="MSIP_Label_573f5887-035d-4765-8d10-97aaac8deb4a_Name">
    <vt:lpwstr>Public</vt:lpwstr>
  </property>
  <property fmtid="{D5CDD505-2E9C-101B-9397-08002B2CF9AE}" pid="8" name="MSIP_Label_573f5887-035d-4765-8d10-97aaac8deb4a_SiteId">
    <vt:lpwstr>f08ae827-76a0-4eda-8325-df208f3835ab</vt:lpwstr>
  </property>
  <property fmtid="{D5CDD505-2E9C-101B-9397-08002B2CF9AE}" pid="9" name="MSIP_Label_573f5887-035d-4765-8d10-97aaac8deb4a_ActionId">
    <vt:lpwstr>0aebf0f0-1739-43ea-9e8c-7a257341e638</vt:lpwstr>
  </property>
  <property fmtid="{D5CDD505-2E9C-101B-9397-08002B2CF9AE}" pid="10" name="MSIP_Label_573f5887-035d-4765-8d10-97aaac8deb4a_ContentBits">
    <vt:lpwstr>0</vt:lpwstr>
  </property>
  <property fmtid="{D5CDD505-2E9C-101B-9397-08002B2CF9AE}" pid="11" name="ContentTypeId">
    <vt:lpwstr>0x0101004F95EC8CF7CF19459E1F4FB582C8049F</vt:lpwstr>
  </property>
</Properties>
</file>