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92" r:id="rId5"/>
    <p:sldId id="353" r:id="rId6"/>
    <p:sldId id="354" r:id="rId7"/>
    <p:sldId id="365" r:id="rId8"/>
    <p:sldId id="294" r:id="rId9"/>
    <p:sldId id="367" r:id="rId10"/>
    <p:sldId id="360" r:id="rId11"/>
    <p:sldId id="363" r:id="rId12"/>
    <p:sldId id="364" r:id="rId13"/>
    <p:sldId id="369" r:id="rId14"/>
    <p:sldId id="370" r:id="rId15"/>
    <p:sldId id="3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0181F-15CB-4423-ABF2-50888C3C129C}" type="datetimeFigureOut">
              <a:rPr lang="en-US" smtClean="0"/>
              <a:pPr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CCEB7-D7FA-43DA-AD26-10E4F21D10C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BD0943-C9C9-CEB9-1E70-2FC8A133B97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747803" y="92075"/>
            <a:ext cx="1270419" cy="12779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3806158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/>
          <p:nvPr/>
        </p:nvSpPr>
        <p:spPr>
          <a:xfrm>
            <a:off x="5455255" y="6234002"/>
            <a:ext cx="3672408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10" name="Title 1"/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5BEA4C-5EFA-4465-AE6E-FE3A01008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5758" y="1234816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Name-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402881" y="4058939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10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Qatar Musculoskeletal 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Ultrasound Course </a:t>
            </a:r>
          </a:p>
          <a:p>
            <a:pPr algn="l"/>
            <a:r>
              <a:rPr lang="en-US">
                <a:solidFill>
                  <a:schemeClr val="tx1"/>
                </a:solidFill>
              </a:rPr>
              <a:t>Monographic level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183F016-4C7D-4F71-82E8-8A024EDC61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4"/>
          <a:stretch/>
        </p:blipFill>
        <p:spPr>
          <a:xfrm>
            <a:off x="5540720" y="3549768"/>
            <a:ext cx="3603279" cy="28592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8">
            <a:extLst>
              <a:ext uri="{FF2B5EF4-FFF2-40B4-BE49-F238E27FC236}">
                <a16:creationId xmlns:a16="http://schemas.microsoft.com/office/drawing/2014/main" id="{E02239D2-A05D-4A1C-9F06-FBA7FC730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19A53B-F962-48AA-B191-3E8CFA426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5" y="707008"/>
            <a:ext cx="6738937" cy="1118394"/>
          </a:xfrm>
        </p:spPr>
        <p:txBody>
          <a:bodyPr anchor="t">
            <a:normAutofit/>
          </a:bodyPr>
          <a:lstStyle/>
          <a:p>
            <a:r>
              <a:rPr lang="en-US" sz="3500"/>
              <a:t>Application requirement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8B4126-E09B-42DE-9B26-A135961AF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26666"/>
            <a:ext cx="3143758" cy="81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23CE7-C364-4E7E-B9F0-A5D7E482E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237" y="1847849"/>
            <a:ext cx="7496175" cy="42545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CH" sz="2000" dirty="0"/>
          </a:p>
          <a:p>
            <a:pPr marL="0" indent="0">
              <a:buNone/>
            </a:pPr>
            <a:endParaRPr lang="de-CH" sz="2000" dirty="0"/>
          </a:p>
          <a:p>
            <a:pPr marL="0" indent="0">
              <a:buNone/>
            </a:pPr>
            <a:endParaRPr lang="de-CH" sz="2000" dirty="0"/>
          </a:p>
          <a:p>
            <a:pPr marL="0" indent="0" algn="ctr">
              <a:buNone/>
            </a:pPr>
            <a:r>
              <a:rPr lang="de-CH" sz="2400" dirty="0"/>
              <a:t>You are required to submit at least total 20 pathology images for the Shoulder, Elbow, Hand/wrist, Hip, Knee, Ankle/foot </a:t>
            </a:r>
          </a:p>
          <a:p>
            <a:pPr marL="400050" lvl="1" indent="0">
              <a:buNone/>
            </a:pPr>
            <a:endParaRPr lang="de-CH" sz="2000" b="1" dirty="0"/>
          </a:p>
          <a:p>
            <a:pPr marL="400050" lvl="1" indent="0">
              <a:buNone/>
            </a:pPr>
            <a:endParaRPr lang="de-CH" sz="2000" b="1" dirty="0"/>
          </a:p>
          <a:p>
            <a:pPr marL="400050" lvl="1" indent="0" algn="ctr">
              <a:buNone/>
            </a:pPr>
            <a:r>
              <a:rPr lang="de-CH" sz="2000" b="1" dirty="0"/>
              <a:t>Size not more than 25MB</a:t>
            </a:r>
          </a:p>
          <a:p>
            <a:endParaRPr lang="en-US" sz="17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B9CC9B2-469D-B2E8-7E17-68B651A84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90308" y="223886"/>
            <a:ext cx="1251829" cy="125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425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6948-3367-4DE0-A674-5CC1FF283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8589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/>
              <a:t>Application 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27D95-5B88-4111-AC77-6723CB568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CH" sz="2400"/>
          </a:p>
          <a:p>
            <a:pPr>
              <a:lnSpc>
                <a:spcPct val="150000"/>
              </a:lnSpc>
            </a:pPr>
            <a:r>
              <a:rPr lang="de-CH" sz="2400"/>
              <a:t>Please use the following powerpoint slides to insert the legend to the examination of the different joint regions. </a:t>
            </a:r>
          </a:p>
          <a:p>
            <a:pPr>
              <a:lnSpc>
                <a:spcPct val="150000"/>
              </a:lnSpc>
            </a:pPr>
            <a:r>
              <a:rPr lang="de-CH" sz="2400"/>
              <a:t>To add more slide pages, please «Copy and Paste» the slides to insert similar slides.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de-CH" sz="2400"/>
          </a:p>
          <a:p>
            <a:pPr marL="0" indent="0" algn="ctr">
              <a:lnSpc>
                <a:spcPct val="150000"/>
              </a:lnSpc>
              <a:buNone/>
            </a:pPr>
            <a:r>
              <a:rPr lang="de-CH" b="1" err="1"/>
              <a:t>Thank</a:t>
            </a:r>
            <a:r>
              <a:rPr lang="de-CH" b="1"/>
              <a:t> </a:t>
            </a:r>
            <a:r>
              <a:rPr lang="de-CH" b="1" err="1"/>
              <a:t>you</a:t>
            </a:r>
            <a:r>
              <a:rPr lang="de-CH" b="1"/>
              <a:t>!</a:t>
            </a:r>
          </a:p>
          <a:p>
            <a:pPr marL="0" indent="0" algn="ctr">
              <a:lnSpc>
                <a:spcPct val="150000"/>
              </a:lnSpc>
              <a:buNone/>
            </a:pPr>
            <a:endParaRPr lang="de-CH" sz="2400"/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2597BB-5DFE-4AC5-9BF8-1AB9C8E15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26666"/>
            <a:ext cx="3143758" cy="81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097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E8CC6-751D-4496-BF5A-337D59B09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764" y="723826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/>
              <a:t>Application 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41E1D-2297-4444-B6AE-CE86A6CA2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66826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GB"/>
              <a:t>The scans per joint regions should include all relevant structures learned in the Basic/Intermediate courses.</a:t>
            </a:r>
          </a:p>
          <a:p>
            <a:r>
              <a:rPr lang="en-GB"/>
              <a:t>The EULAR Ultrasound Scanning Guide can be used as a reference. [http://ultrasound.eular.org/#/home]</a:t>
            </a:r>
          </a:p>
          <a:p>
            <a:r>
              <a:rPr lang="en-GB"/>
              <a:t>Each slide must include both a longitudinal and transverse ultrasound scan demonstrating a particular anatomical structure</a:t>
            </a:r>
          </a:p>
          <a:p>
            <a:r>
              <a:rPr lang="en-GB"/>
              <a:t>Each ultrasound image should include the initials of the bony landmarks and the most relevant structures that appear in the scan</a:t>
            </a:r>
          </a:p>
          <a:p>
            <a:r>
              <a:rPr lang="en-GB"/>
              <a:t>A legend to the scan must be provided, including the anatomical area and scanning plane </a:t>
            </a:r>
          </a:p>
          <a:p>
            <a:r>
              <a:rPr lang="en-GB"/>
              <a:t>Images must not contain patient data.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C0F99F-E111-450F-A78F-7AF839EFA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130206"/>
            <a:ext cx="3143758" cy="81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9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9208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sz="3600"/>
            </a:br>
            <a:r>
              <a:rPr lang="en-US" sz="3600"/>
              <a:t>Application requirement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US" sz="2400"/>
          </a:p>
          <a:p>
            <a:r>
              <a:rPr lang="en-US" sz="2400"/>
              <a:t>Check before you send: </a:t>
            </a:r>
          </a:p>
          <a:p>
            <a:pPr lvl="1">
              <a:buFont typeface="Wingdings" pitchFamily="2" charset="2"/>
              <a:buChar char="ü"/>
            </a:pPr>
            <a:r>
              <a:rPr lang="en-GB" sz="2400"/>
              <a:t>Is the essential information presented?</a:t>
            </a:r>
          </a:p>
          <a:p>
            <a:pPr lvl="1">
              <a:buFont typeface="Wingdings" pitchFamily="2" charset="2"/>
              <a:buChar char="ü"/>
            </a:pPr>
            <a:r>
              <a:rPr lang="en-GB" sz="2400"/>
              <a:t>Do slides ONLY show relevant data (remove all other)</a:t>
            </a:r>
          </a:p>
          <a:p>
            <a:pPr lvl="1">
              <a:buFont typeface="Wingdings" pitchFamily="2" charset="2"/>
              <a:buChar char="ü"/>
            </a:pPr>
            <a:r>
              <a:rPr lang="en-GB" sz="2400"/>
              <a:t>Make sure NO patient data is shown</a:t>
            </a:r>
          </a:p>
          <a:p>
            <a:pPr lvl="1">
              <a:buFont typeface="Wingdings" pitchFamily="2" charset="2"/>
              <a:buChar char="ü"/>
            </a:pPr>
            <a:r>
              <a:rPr lang="en-GB" sz="2400"/>
              <a:t>Have you included both a longitudinal and a transverse scan? important for evaluation</a:t>
            </a:r>
          </a:p>
          <a:p>
            <a:pPr lvl="1">
              <a:buFont typeface="Wingdings" pitchFamily="2" charset="2"/>
              <a:buChar char="ü"/>
            </a:pPr>
            <a:r>
              <a:rPr lang="en-GB" sz="2400"/>
              <a:t>Plain, white background slides are preferred</a:t>
            </a:r>
          </a:p>
          <a:p>
            <a:pPr marL="0" indent="0">
              <a:buNone/>
            </a:pP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BBAE52-84BA-41AD-963A-DF23C86DA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26666"/>
            <a:ext cx="3423218" cy="88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E29233-BB13-CD00-D564-086130A9BB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9997"/>
          <a:stretch>
            <a:fillRect/>
          </a:stretch>
        </p:blipFill>
        <p:spPr>
          <a:xfrm>
            <a:off x="106499" y="1574531"/>
            <a:ext cx="9037501" cy="5143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814D25-F7D1-DFA3-42AA-4FE44C43F49A}"/>
              </a:ext>
            </a:extLst>
          </p:cNvPr>
          <p:cNvSpPr txBox="1"/>
          <p:nvPr/>
        </p:nvSpPr>
        <p:spPr>
          <a:xfrm>
            <a:off x="3624841" y="660903"/>
            <a:ext cx="2000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Example</a:t>
            </a:r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E3AC9F-127F-D07A-C5AD-79A87E9C4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26666"/>
            <a:ext cx="3423218" cy="88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9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Shoulder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67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Elbow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67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Hand/Wrist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6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AF89C-A420-2852-AB3A-9533CFEE2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73313F-DEB8-F544-0D06-DCBAD3528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Hip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FBB902C9-E29C-8E87-DB91-FC8B8C909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ADFABC9-D89B-51EF-20D7-A38FDA585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77441CC-AE58-C2A4-CB81-737DB8D3F3B8}"/>
              </a:ext>
            </a:extLst>
          </p:cNvPr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3DF389-C90A-AAEE-7518-CF31D5C2A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67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C6296-5BFE-F8A1-B132-3F919B6C0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E1D71E-08A9-1759-A083-BE817B911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Knee 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6C85720A-29E9-8B1C-5DA8-C0AE6652D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3B600D7-0CF3-D76C-5BA3-0880CFAA9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5832D4C-628D-B0C8-2C89-43C99B4A9C14}"/>
              </a:ext>
            </a:extLst>
          </p:cNvPr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10B9F11-B7D6-348C-C960-78A53017A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56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58CB3-BB37-4D1C-4D69-75ED87580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188EBB-E62C-0EEC-E787-BF2A42C1B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Ankle/foot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D42DB1A1-598E-AE2C-F887-23E9A3263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853DAC6-4CAF-EE44-2D26-5040575C2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8758520-AEA7-39D4-F738-F204074D374F}"/>
              </a:ext>
            </a:extLst>
          </p:cNvPr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AEBDDA-E021-32A1-4C2E-6D58352B5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51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A764B94D94234AA84ADBDB0F420FBF" ma:contentTypeVersion="1" ma:contentTypeDescription="Create a new document." ma:contentTypeScope="" ma:versionID="0334800ebe82068abcfec609168f2129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BF53BE-8C1A-45E5-82F6-8F3516A3ACEF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7F2DFAD4-DBB3-42F8-AF1A-3A0218C6108F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81475061-7B80-4BA8-9078-9E55D605DC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73f5887-035d-4765-8d10-97aaac8deb4a}" enabled="1" method="Standard" siteId="{f08ae827-76a0-4eda-8325-df208f3835a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259</Words>
  <Application>Microsoft Office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Name-</vt:lpstr>
      <vt:lpstr>Application requirement</vt:lpstr>
      <vt:lpstr>Application requirement</vt:lpstr>
      <vt:lpstr>Application requirement</vt:lpstr>
      <vt:lpstr> Application requirement</vt:lpstr>
      <vt:lpstr>PowerPoint Presentation</vt:lpstr>
      <vt:lpstr>Shoulder </vt:lpstr>
      <vt:lpstr>Elbow</vt:lpstr>
      <vt:lpstr>Hand/Wrist</vt:lpstr>
      <vt:lpstr>Hip</vt:lpstr>
      <vt:lpstr>Knee </vt:lpstr>
      <vt:lpstr>Ankle/foot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Description</dc:title>
  <dc:creator>Dr. Izzat A.M. Khanjar</dc:creator>
  <cp:lastModifiedBy>Ibrahim Abdulmomen</cp:lastModifiedBy>
  <cp:revision>2</cp:revision>
  <dcterms:created xsi:type="dcterms:W3CDTF">2019-04-18T10:43:00Z</dcterms:created>
  <dcterms:modified xsi:type="dcterms:W3CDTF">2025-08-11T12:35:22Z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1033-11.2.0.10296</vt:lpwstr>
  </property>
  <property fmtid="{D5CDD505-2E9C-101B-9397-08002B2CF9AE}" pid="3" name="ICV">
    <vt:lpwstr>B7AE921B41EB4B41A59CBB084555D656</vt:lpwstr>
  </property>
  <property fmtid="{D5CDD505-2E9C-101B-9397-08002B2CF9AE}" pid="4" name="MSIP_Label_573f5887-035d-4765-8d10-97aaac8deb4a_Enabled">
    <vt:lpwstr>true</vt:lpwstr>
  </property>
  <property fmtid="{D5CDD505-2E9C-101B-9397-08002B2CF9AE}" pid="5" name="MSIP_Label_573f5887-035d-4765-8d10-97aaac8deb4a_SetDate">
    <vt:lpwstr>2021-09-20T05:27:02Z</vt:lpwstr>
  </property>
  <property fmtid="{D5CDD505-2E9C-101B-9397-08002B2CF9AE}" pid="6" name="MSIP_Label_573f5887-035d-4765-8d10-97aaac8deb4a_Method">
    <vt:lpwstr>Standard</vt:lpwstr>
  </property>
  <property fmtid="{D5CDD505-2E9C-101B-9397-08002B2CF9AE}" pid="7" name="MSIP_Label_573f5887-035d-4765-8d10-97aaac8deb4a_Name">
    <vt:lpwstr>Public</vt:lpwstr>
  </property>
  <property fmtid="{D5CDD505-2E9C-101B-9397-08002B2CF9AE}" pid="8" name="MSIP_Label_573f5887-035d-4765-8d10-97aaac8deb4a_SiteId">
    <vt:lpwstr>f08ae827-76a0-4eda-8325-df208f3835ab</vt:lpwstr>
  </property>
  <property fmtid="{D5CDD505-2E9C-101B-9397-08002B2CF9AE}" pid="9" name="MSIP_Label_573f5887-035d-4765-8d10-97aaac8deb4a_ActionId">
    <vt:lpwstr>0aebf0f0-1739-43ea-9e8c-7a257341e638</vt:lpwstr>
  </property>
  <property fmtid="{D5CDD505-2E9C-101B-9397-08002B2CF9AE}" pid="10" name="MSIP_Label_573f5887-035d-4765-8d10-97aaac8deb4a_ContentBits">
    <vt:lpwstr>0</vt:lpwstr>
  </property>
  <property fmtid="{D5CDD505-2E9C-101B-9397-08002B2CF9AE}" pid="11" name="ContentTypeId">
    <vt:lpwstr>0x01010031A764B94D94234AA84ADBDB0F420FBF</vt:lpwstr>
  </property>
</Properties>
</file>